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86E7-B4B2-4612-8CCD-66B5C22AB8B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FE3D6-A1DA-4B36-90D2-E567538E6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86E7-B4B2-4612-8CCD-66B5C22AB8B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FE3D6-A1DA-4B36-90D2-E567538E6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9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6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Yields Are Expected to Stay </a:t>
            </a:r>
            <a:br>
              <a:rPr lang="en-US"/>
            </a:br>
            <a:r>
              <a:rPr lang="en-US"/>
              <a:t>Low Given High Level of Deployable Capital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5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 Growth: Reversal of Long-Standing Trends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6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Apartment Fundamentals </a:t>
            </a:r>
            <a:br>
              <a:rPr lang="en-US"/>
            </a:br>
            <a:r>
              <a:rPr lang="en-US"/>
              <a:t>Moderating But Remain Healthy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1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 Concessions </a:t>
            </a:r>
            <a:br>
              <a:rPr lang="en-US"/>
            </a:br>
            <a:r>
              <a:rPr lang="en-US"/>
              <a:t>Rising Along With New Apartment Deliveries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3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Apartments are Being Built  has Shifted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1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Renter Household Formations Slowing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1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Long-Term Demographic</a:t>
            </a:r>
            <a:br>
              <a:rPr lang="en-US"/>
            </a:br>
            <a:r>
              <a:rPr lang="en-US"/>
              <a:t>Shifts Supportive of Apartment Demand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 Growth Moderating </a:t>
            </a:r>
            <a:br>
              <a:rPr lang="en-US"/>
            </a:br>
            <a:r>
              <a:rPr lang="en-US"/>
              <a:t>Sun Belt Markets Remain Strongest Performers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8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Retail Is Not Dead But…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4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in Shopping Patterns </a:t>
            </a:r>
            <a:br>
              <a:rPr lang="en-US"/>
            </a:br>
            <a:r>
              <a:rPr lang="en-US"/>
              <a:t>Has Widened Gap Between Winners and Losers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Macro Backdrop Remains Difficult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09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E-commerce Isn’t Killing</a:t>
            </a:r>
            <a:br>
              <a:rPr lang="en-US"/>
            </a:br>
            <a:r>
              <a:rPr lang="en-US"/>
              <a:t>Department Stores, Discounters 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72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Categories Continue to Add Stores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15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Resulting in Net Store </a:t>
            </a:r>
            <a:br>
              <a:rPr lang="en-US"/>
            </a:br>
            <a:r>
              <a:rPr lang="en-US"/>
              <a:t>Openings, Given Limited New Supply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4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Amazon Bought Whole Foods</a:t>
            </a:r>
            <a:br>
              <a:rPr lang="en-US"/>
            </a:br>
            <a:r>
              <a:rPr lang="en-US"/>
              <a:t>For a Reason: E-commerce is Expensive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85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Innovation and Disruption are</a:t>
            </a:r>
            <a:br>
              <a:rPr lang="en-US"/>
            </a:br>
            <a:r>
              <a:rPr lang="en-US"/>
              <a:t>Nothing New Among Retailers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5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 is Change New in Physical Retail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99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Pays Off in Retail Investments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9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Margins are Falling for Retailers and Landlords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71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 Remains High in Industrial Market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6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Matched With Supply in Most Markets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6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15"/>
              <a:t>But Heightened Global Tensions Haven’t Affected Growth Yet</a:t>
            </a:r>
            <a:endParaRPr lang="en-US" sz="2215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61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Almost All Major Markets</a:t>
            </a:r>
            <a:br>
              <a:rPr lang="en-US"/>
            </a:br>
            <a:r>
              <a:rPr lang="en-US"/>
              <a:t>Seeing Meaningful Rent Growth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Flattening of Fundamentals in US Office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4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Lagging Supply in Most Markets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12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 Hubs Outperform, </a:t>
            </a:r>
            <a:br>
              <a:rPr lang="en-US"/>
            </a:br>
            <a:r>
              <a:rPr lang="en-US"/>
              <a:t>Most Populous Metros Fall Behind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50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Office Development Highly Concentrated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47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Uncertain Times, </a:t>
            </a:r>
            <a:br>
              <a:rPr lang="en-US"/>
            </a:br>
            <a:r>
              <a:rPr lang="en-US"/>
              <a:t>Specialty Sector Investments Provide Stability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55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for Today’s Environment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0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Estate Performance Moderating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6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 an Eye on Supply: </a:t>
            </a:r>
            <a:br>
              <a:rPr lang="en-US"/>
            </a:br>
            <a:r>
              <a:rPr lang="en-US"/>
              <a:t>Pace of Deliveries Accelerating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 Volume Down Slightly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9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Property Priced Fairly </a:t>
            </a:r>
            <a:br>
              <a:rPr lang="en-US"/>
            </a:br>
            <a:r>
              <a:rPr lang="en-US"/>
              <a:t>In a Low-Interest Rate Environment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Rising Interest Rates Don’t </a:t>
            </a:r>
            <a:br>
              <a:rPr lang="en-US"/>
            </a:br>
            <a:r>
              <a:rPr lang="en-US"/>
              <a:t>Necessarily Imply Rising Cap Rates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2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Cap Rate Compression Reaching Its Limits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9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A4 Paper (210x297 mm)</PresentationFormat>
  <Paragraphs>35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The Macro Backdrop Remains Difficult</vt:lpstr>
      <vt:lpstr>But Heightened Global Tensions Haven’t Affected Growth Yet</vt:lpstr>
      <vt:lpstr>Real Estate Performance Moderating</vt:lpstr>
      <vt:lpstr>Keep an Eye on Supply:  Pace of Deliveries Accelerating</vt:lpstr>
      <vt:lpstr>Transaction Volume Down Slightly</vt:lpstr>
      <vt:lpstr>Property Priced Fairly  In a Low-Interest Rate Environment</vt:lpstr>
      <vt:lpstr>Rising Interest Rates Don’t  Necessarily Imply Rising Cap Rates </vt:lpstr>
      <vt:lpstr>Cap Rate Compression Reaching Its Limits</vt:lpstr>
      <vt:lpstr>Yields Are Expected to Stay  Low Given High Level of Deployable Capital</vt:lpstr>
      <vt:lpstr>NOI Growth: Reversal of Long-Standing Trends</vt:lpstr>
      <vt:lpstr>Apartment Fundamentals  Moderating But Remain Healthy</vt:lpstr>
      <vt:lpstr>Rent Concessions  Rising Along With New Apartment Deliveries</vt:lpstr>
      <vt:lpstr>Where Apartments are Being Built  has Shifted</vt:lpstr>
      <vt:lpstr>Renter Household Formations Slowing</vt:lpstr>
      <vt:lpstr>But Long-Term Demographic Shifts Supportive of Apartment Demand</vt:lpstr>
      <vt:lpstr>Rent Growth Moderating  Sun Belt Markets Remain Strongest Performers</vt:lpstr>
      <vt:lpstr>Physical Retail Is Not Dead But…</vt:lpstr>
      <vt:lpstr>Evolution in Shopping Patterns  Has Widened Gap Between Winners and Losers</vt:lpstr>
      <vt:lpstr>E-commerce Isn’t Killing Department Stores, Discounters Are</vt:lpstr>
      <vt:lpstr>Strong Categories Continue to Add Stores</vt:lpstr>
      <vt:lpstr>Resulting in Net Store  Openings, Given Limited New Supply</vt:lpstr>
      <vt:lpstr>Amazon Bought Whole Foods For a Reason: E-commerce is Expensive</vt:lpstr>
      <vt:lpstr>Innovation and Disruption are Nothing New Among Retailers</vt:lpstr>
      <vt:lpstr>Nor is Change New in Physical Retail</vt:lpstr>
      <vt:lpstr>Quality Pays Off in Retail Investments </vt:lpstr>
      <vt:lpstr>But Margins are Falling for Retailers and Landlords </vt:lpstr>
      <vt:lpstr>Activity Remains High in Industrial Market</vt:lpstr>
      <vt:lpstr>Demand Matched With Supply in Most Markets</vt:lpstr>
      <vt:lpstr>Almost All Major Markets Seeing Meaningful Rent Growth</vt:lpstr>
      <vt:lpstr>Flattening of Fundamentals in US Office</vt:lpstr>
      <vt:lpstr>Demand Lagging Supply in Most Markets</vt:lpstr>
      <vt:lpstr>Tech Hubs Outperform,  Most Populous Metros Fall Behind</vt:lpstr>
      <vt:lpstr>Office Development Highly Concentrated</vt:lpstr>
      <vt:lpstr>In Uncertain Times,  Specialty Sector Investments Provide Stability </vt:lpstr>
      <vt:lpstr>Strategies for Today’s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Ludgin, Mary</dc:creator>
  <cp:lastModifiedBy>Kevin Byrnes</cp:lastModifiedBy>
  <cp:revision>1</cp:revision>
  <dcterms:created xsi:type="dcterms:W3CDTF">2018-04-03T20:27:45Z</dcterms:created>
  <dcterms:modified xsi:type="dcterms:W3CDTF">2018-04-03T22:24:04Z</dcterms:modified>
</cp:coreProperties>
</file>